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4" r:id="rId4"/>
    <p:sldId id="260" r:id="rId5"/>
    <p:sldId id="265" r:id="rId6"/>
    <p:sldId id="261" r:id="rId7"/>
    <p:sldId id="262" r:id="rId8"/>
    <p:sldId id="258" r:id="rId9"/>
    <p:sldId id="266" r:id="rId10"/>
    <p:sldId id="267" r:id="rId11"/>
    <p:sldId id="268" r:id="rId12"/>
    <p:sldId id="269" r:id="rId13"/>
    <p:sldId id="270" r:id="rId14"/>
    <p:sldId id="271" r:id="rId15"/>
  </p:sldIdLst>
  <p:sldSz cx="12801600" cy="9601200" type="A3"/>
  <p:notesSz cx="6858000" cy="9144000"/>
  <p:defaultTextStyle>
    <a:defPPr>
      <a:defRPr lang="fr-FR"/>
    </a:defPPr>
    <a:lvl1pPr marL="0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ED3"/>
    <a:srgbClr val="C1C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422" y="-96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0120" y="2982599"/>
            <a:ext cx="10881360" cy="205803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1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2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3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4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6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0080" y="2240282"/>
            <a:ext cx="11521440" cy="633634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4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0080" y="2240282"/>
            <a:ext cx="11521440" cy="63363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1239" y="6169661"/>
            <a:ext cx="10881360" cy="1906905"/>
          </a:xfrm>
          <a:prstGeom prst="rect">
            <a:avLst/>
          </a:prstGeo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11239" y="4069400"/>
            <a:ext cx="10881360" cy="210026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95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1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28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438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5478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657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766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876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40080" y="2240282"/>
            <a:ext cx="5654040" cy="633634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7480" y="2240282"/>
            <a:ext cx="5654040" cy="633634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40081" y="2149158"/>
            <a:ext cx="5656263" cy="895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10956" indent="0">
              <a:buNone/>
              <a:defRPr sz="2700" b="1"/>
            </a:lvl2pPr>
            <a:lvl3pPr marL="1221913" indent="0">
              <a:buNone/>
              <a:defRPr sz="2400" b="1"/>
            </a:lvl3pPr>
            <a:lvl4pPr marL="1832869" indent="0">
              <a:buNone/>
              <a:defRPr sz="2100" b="1"/>
            </a:lvl4pPr>
            <a:lvl5pPr marL="2443825" indent="0">
              <a:buNone/>
              <a:defRPr sz="2100" b="1"/>
            </a:lvl5pPr>
            <a:lvl6pPr marL="3054782" indent="0">
              <a:buNone/>
              <a:defRPr sz="2100" b="1"/>
            </a:lvl6pPr>
            <a:lvl7pPr marL="3665738" indent="0">
              <a:buNone/>
              <a:defRPr sz="2100" b="1"/>
            </a:lvl7pPr>
            <a:lvl8pPr marL="4276695" indent="0">
              <a:buNone/>
              <a:defRPr sz="2100" b="1"/>
            </a:lvl8pPr>
            <a:lvl9pPr marL="4887651" indent="0">
              <a:buNone/>
              <a:defRPr sz="2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0081" y="3044825"/>
            <a:ext cx="5656263" cy="553180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03038" y="2149158"/>
            <a:ext cx="5658484" cy="895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10956" indent="0">
              <a:buNone/>
              <a:defRPr sz="2700" b="1"/>
            </a:lvl2pPr>
            <a:lvl3pPr marL="1221913" indent="0">
              <a:buNone/>
              <a:defRPr sz="2400" b="1"/>
            </a:lvl3pPr>
            <a:lvl4pPr marL="1832869" indent="0">
              <a:buNone/>
              <a:defRPr sz="2100" b="1"/>
            </a:lvl4pPr>
            <a:lvl5pPr marL="2443825" indent="0">
              <a:buNone/>
              <a:defRPr sz="2100" b="1"/>
            </a:lvl5pPr>
            <a:lvl6pPr marL="3054782" indent="0">
              <a:buNone/>
              <a:defRPr sz="2100" b="1"/>
            </a:lvl6pPr>
            <a:lvl7pPr marL="3665738" indent="0">
              <a:buNone/>
              <a:defRPr sz="2100" b="1"/>
            </a:lvl7pPr>
            <a:lvl8pPr marL="4276695" indent="0">
              <a:buNone/>
              <a:defRPr sz="2100" b="1"/>
            </a:lvl8pPr>
            <a:lvl9pPr marL="4887651" indent="0">
              <a:buNone/>
              <a:defRPr sz="2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3038" y="3044825"/>
            <a:ext cx="5658484" cy="553180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2" y="382271"/>
            <a:ext cx="4211639" cy="1626870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5070" y="382272"/>
            <a:ext cx="7156451" cy="81943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0082" y="2009142"/>
            <a:ext cx="4211639" cy="6567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10956" indent="0">
              <a:buNone/>
              <a:defRPr sz="1600"/>
            </a:lvl2pPr>
            <a:lvl3pPr marL="1221913" indent="0">
              <a:buNone/>
              <a:defRPr sz="1300"/>
            </a:lvl3pPr>
            <a:lvl4pPr marL="1832869" indent="0">
              <a:buNone/>
              <a:defRPr sz="1200"/>
            </a:lvl4pPr>
            <a:lvl5pPr marL="2443825" indent="0">
              <a:buNone/>
              <a:defRPr sz="1200"/>
            </a:lvl5pPr>
            <a:lvl6pPr marL="3054782" indent="0">
              <a:buNone/>
              <a:defRPr sz="1200"/>
            </a:lvl6pPr>
            <a:lvl7pPr marL="3665738" indent="0">
              <a:buNone/>
              <a:defRPr sz="1200"/>
            </a:lvl7pPr>
            <a:lvl8pPr marL="4276695" indent="0">
              <a:buNone/>
              <a:defRPr sz="1200"/>
            </a:lvl8pPr>
            <a:lvl9pPr marL="4887651" indent="0">
              <a:buNone/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9203" y="6720842"/>
            <a:ext cx="7680960" cy="793433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10956" indent="0">
              <a:buNone/>
              <a:defRPr sz="3700"/>
            </a:lvl2pPr>
            <a:lvl3pPr marL="1221913" indent="0">
              <a:buNone/>
              <a:defRPr sz="3200"/>
            </a:lvl3pPr>
            <a:lvl4pPr marL="1832869" indent="0">
              <a:buNone/>
              <a:defRPr sz="2700"/>
            </a:lvl4pPr>
            <a:lvl5pPr marL="2443825" indent="0">
              <a:buNone/>
              <a:defRPr sz="2700"/>
            </a:lvl5pPr>
            <a:lvl6pPr marL="3054782" indent="0">
              <a:buNone/>
              <a:defRPr sz="2700"/>
            </a:lvl6pPr>
            <a:lvl7pPr marL="3665738" indent="0">
              <a:buNone/>
              <a:defRPr sz="2700"/>
            </a:lvl7pPr>
            <a:lvl8pPr marL="4276695" indent="0">
              <a:buNone/>
              <a:defRPr sz="2700"/>
            </a:lvl8pPr>
            <a:lvl9pPr marL="4887651" indent="0">
              <a:buNone/>
              <a:defRPr sz="27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09203" y="7514275"/>
            <a:ext cx="7680960" cy="1126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10956" indent="0">
              <a:buNone/>
              <a:defRPr sz="1600"/>
            </a:lvl2pPr>
            <a:lvl3pPr marL="1221913" indent="0">
              <a:buNone/>
              <a:defRPr sz="1300"/>
            </a:lvl3pPr>
            <a:lvl4pPr marL="1832869" indent="0">
              <a:buNone/>
              <a:defRPr sz="1200"/>
            </a:lvl4pPr>
            <a:lvl5pPr marL="2443825" indent="0">
              <a:buNone/>
              <a:defRPr sz="1200"/>
            </a:lvl5pPr>
            <a:lvl6pPr marL="3054782" indent="0">
              <a:buNone/>
              <a:defRPr sz="1200"/>
            </a:lvl6pPr>
            <a:lvl7pPr marL="3665738" indent="0">
              <a:buNone/>
              <a:defRPr sz="1200"/>
            </a:lvl7pPr>
            <a:lvl8pPr marL="4276695" indent="0">
              <a:buNone/>
              <a:defRPr sz="1200"/>
            </a:lvl8pPr>
            <a:lvl9pPr marL="4887651" indent="0">
              <a:buNone/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00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AA309A6D-C09C-4548-B29A-6CF363A7E532}" type="datetimeFigureOut">
              <a:rPr lang="fr-FR" smtClean="0"/>
              <a:t>06/07/2015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73880" y="8898891"/>
            <a:ext cx="4053840" cy="511174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174480" y="8898891"/>
            <a:ext cx="2987040" cy="511174"/>
          </a:xfrm>
          <a:prstGeom prst="rect">
            <a:avLst/>
          </a:prstGeo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400800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6400800" y="0"/>
            <a:ext cx="6400800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21913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8217" indent="-458217" algn="l" defTabSz="1221913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2804" indent="-381848" algn="l" defTabSz="1221913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391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347" indent="-305478" algn="l" defTabSz="1221913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304" indent="-305478" algn="l" defTabSz="1221913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260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12219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122191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Xavier\Desktop\260313-FL_A350_MSN1_ENGINE_2_FITTING-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 b="3590"/>
          <a:stretch/>
        </p:blipFill>
        <p:spPr bwMode="auto">
          <a:xfrm>
            <a:off x="6400800" y="13659"/>
            <a:ext cx="6400800" cy="387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à coins arrondis 8"/>
          <p:cNvSpPr/>
          <p:nvPr/>
        </p:nvSpPr>
        <p:spPr>
          <a:xfrm>
            <a:off x="6006030" y="1704256"/>
            <a:ext cx="7190339" cy="1080253"/>
          </a:xfrm>
          <a:prstGeom prst="roundRect">
            <a:avLst>
              <a:gd name="adj" fmla="val 35372"/>
            </a:avLst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56000" rIns="360000" rtlCol="0" anchor="ctr"/>
          <a:lstStyle/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Étude </a:t>
            </a:r>
            <a:r>
              <a:rPr lang="fr-FR" sz="1800" b="1" cap="small" dirty="0">
                <a:solidFill>
                  <a:schemeClr val="tx1"/>
                </a:solidFill>
              </a:rPr>
              <a:t>cinématique des systèmes de solides de la chaîne </a:t>
            </a:r>
            <a:r>
              <a:rPr lang="fr-FR" sz="1800" b="1" cap="small" dirty="0" smtClean="0">
                <a:solidFill>
                  <a:schemeClr val="tx1"/>
                </a:solidFill>
              </a:rPr>
              <a:t>d'énergie</a:t>
            </a:r>
          </a:p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Analyser</a:t>
            </a:r>
            <a:r>
              <a:rPr lang="fr-FR" sz="1800" b="1" cap="small" dirty="0">
                <a:solidFill>
                  <a:schemeClr val="tx1"/>
                </a:solidFill>
              </a:rPr>
              <a:t>, Modéliser, </a:t>
            </a:r>
            <a:r>
              <a:rPr lang="fr-FR" sz="1800" b="1" cap="small" dirty="0" smtClean="0">
                <a:solidFill>
                  <a:schemeClr val="tx1"/>
                </a:solidFill>
              </a:rPr>
              <a:t>Résoudre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6624" y="1344216"/>
            <a:ext cx="1584176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2801600" y="1344216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400800" y="203467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7552928" y="1776304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71005"/>
              </p:ext>
            </p:extLst>
          </p:nvPr>
        </p:nvGraphicFramePr>
        <p:xfrm>
          <a:off x="6710718" y="4080520"/>
          <a:ext cx="547260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4392488"/>
                <a:gridCol w="525941"/>
              </a:tblGrid>
              <a:tr h="2451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4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70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33425"/>
            <a:ext cx="78771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466693" y="3577611"/>
            <a:ext cx="59038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b="1" i="1" dirty="0">
                <a:solidFill>
                  <a:schemeClr val="bg1"/>
                </a:solidFill>
              </a:rPr>
              <a:t>http://gallery.space-airbusds.com</a:t>
            </a:r>
            <a:r>
              <a:rPr lang="fr-FR" sz="800" b="1" i="1" dirty="0" smtClean="0">
                <a:solidFill>
                  <a:schemeClr val="bg1"/>
                </a:solidFill>
              </a:rPr>
              <a:t>/  -  </a:t>
            </a:r>
            <a:r>
              <a:rPr lang="fr-FR" sz="800" b="1" i="1" dirty="0" err="1">
                <a:solidFill>
                  <a:schemeClr val="bg1"/>
                </a:solidFill>
              </a:rPr>
              <a:t>Astrium</a:t>
            </a:r>
            <a:r>
              <a:rPr lang="fr-FR" sz="800" b="1" i="1" dirty="0">
                <a:solidFill>
                  <a:schemeClr val="bg1"/>
                </a:solidFill>
              </a:rPr>
              <a:t> / D. </a:t>
            </a:r>
            <a:r>
              <a:rPr lang="fr-FR" sz="800" b="1" i="1" dirty="0" err="1">
                <a:solidFill>
                  <a:schemeClr val="bg1"/>
                </a:solidFill>
              </a:rPr>
              <a:t>Eskenazi</a:t>
            </a:r>
            <a:r>
              <a:rPr lang="fr-FR" sz="800" b="1" i="1" dirty="0">
                <a:solidFill>
                  <a:schemeClr val="bg1"/>
                </a:solidFill>
              </a:rPr>
              <a:t> / 2012</a:t>
            </a:r>
            <a:endParaRPr lang="fr-FR" sz="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26" y="912168"/>
            <a:ext cx="4933950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d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8" y="912168"/>
            <a:ext cx="3666645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5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847398" y="4543753"/>
            <a:ext cx="375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http://xkcd.com/353</a:t>
            </a:r>
            <a:r>
              <a:rPr lang="fr-F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 </a:t>
            </a:r>
          </a:p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http://xkcd.com/844/</a:t>
            </a:r>
            <a:endParaRPr lang="fr-F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2928938"/>
            <a:ext cx="78771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44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xploits of a M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92" y="2064296"/>
            <a:ext cx="1216478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064886" y="3778398"/>
            <a:ext cx="3752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https://xkcd.com/327/</a:t>
            </a:r>
            <a:endParaRPr lang="fr-F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9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00" y="2120088"/>
            <a:ext cx="7560000" cy="360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4489054" y="4566919"/>
            <a:ext cx="181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http://www.onera.fr/</a:t>
            </a:r>
          </a:p>
        </p:txBody>
      </p:sp>
    </p:spTree>
    <p:extLst>
      <p:ext uri="{BB962C8B-B14F-4D97-AF65-F5344CB8AC3E}">
        <p14:creationId xmlns:p14="http://schemas.microsoft.com/office/powerpoint/2010/main" val="125557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-1"/>
            <a:ext cx="5616624" cy="332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6006030" y="912168"/>
            <a:ext cx="7190339" cy="1080253"/>
          </a:xfrm>
          <a:prstGeom prst="roundRect">
            <a:avLst>
              <a:gd name="adj" fmla="val 35372"/>
            </a:avLst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56000" rIns="360000" rtlCol="0" anchor="ctr"/>
          <a:lstStyle/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Étude </a:t>
            </a:r>
            <a:r>
              <a:rPr lang="fr-FR" sz="1800" b="1" cap="small" dirty="0">
                <a:solidFill>
                  <a:schemeClr val="tx1"/>
                </a:solidFill>
              </a:rPr>
              <a:t>cinématique des systèmes de solides de la chaîne </a:t>
            </a:r>
            <a:r>
              <a:rPr lang="fr-FR" sz="1800" b="1" cap="small" dirty="0" smtClean="0">
                <a:solidFill>
                  <a:schemeClr val="tx1"/>
                </a:solidFill>
              </a:rPr>
              <a:t>d'énergie</a:t>
            </a:r>
          </a:p>
          <a:p>
            <a:pPr algn="just"/>
            <a:r>
              <a:rPr lang="fr-FR" sz="1800" b="1" cap="small" dirty="0" smtClean="0">
                <a:solidFill>
                  <a:schemeClr val="tx1"/>
                </a:solidFill>
              </a:rPr>
              <a:t>Analyser</a:t>
            </a:r>
            <a:r>
              <a:rPr lang="fr-FR" sz="1800" b="1" cap="small" dirty="0">
                <a:solidFill>
                  <a:schemeClr val="tx1"/>
                </a:solidFill>
              </a:rPr>
              <a:t>, Modéliser, </a:t>
            </a:r>
            <a:r>
              <a:rPr lang="fr-FR" sz="1800" b="1" cap="small" dirty="0" smtClean="0">
                <a:solidFill>
                  <a:schemeClr val="tx1"/>
                </a:solidFill>
              </a:rPr>
              <a:t>Résoudre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6624" y="552128"/>
            <a:ext cx="1584176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2801600" y="552128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400800" y="124259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7552928" y="984216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320922"/>
              </p:ext>
            </p:extLst>
          </p:nvPr>
        </p:nvGraphicFramePr>
        <p:xfrm>
          <a:off x="6710718" y="4080520"/>
          <a:ext cx="547260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4392488"/>
                <a:gridCol w="525941"/>
              </a:tblGrid>
              <a:tr h="2451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………………………………………………………………………………………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40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4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..............................................................................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2584376" y="3934904"/>
            <a:ext cx="1008112" cy="86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008000" cy="592394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21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7427"/>
            <a:ext cx="12237688" cy="724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11142376" y="2508454"/>
            <a:ext cx="4532671" cy="38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10865296" y="-25252"/>
            <a:ext cx="4528592" cy="2661419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-2946411" y="3706652"/>
            <a:ext cx="575272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http://www.schneider-electric.fr</a:t>
            </a:r>
            <a:r>
              <a:rPr lang="fr-FR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- </a:t>
            </a:r>
            <a:r>
              <a:rPr lang="fr-FR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Lexium</a:t>
            </a:r>
            <a:r>
              <a:rPr lang="fr-FR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Max</a:t>
            </a:r>
            <a:endParaRPr lang="fr-FR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801600" y="1344216"/>
            <a:ext cx="511968" cy="1656184"/>
          </a:xfrm>
          <a:prstGeom prst="rect">
            <a:avLst/>
          </a:prstGeom>
          <a:solidFill>
            <a:srgbClr val="CAC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8561040" y="2681355"/>
            <a:ext cx="0" cy="1495304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Cours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264806"/>
              </p:ext>
            </p:extLst>
          </p:nvPr>
        </p:nvGraphicFramePr>
        <p:xfrm>
          <a:off x="8654934" y="2698379"/>
          <a:ext cx="350650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1966936"/>
                <a:gridCol w="985392"/>
              </a:tblGrid>
              <a:tr h="158005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577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546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05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4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2655395" y="3706652"/>
            <a:ext cx="575272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http://www.engineworld.fr/les-boites-robotisees-a-double-embrayage-22/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858" y="488505"/>
            <a:ext cx="9553575" cy="624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9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8183360" y="1920280"/>
            <a:ext cx="0" cy="1461939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4" y="1995930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Cours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83360" y="1920280"/>
            <a:ext cx="4372011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/>
              <a:t>Chapitre 1 – Je Ne sais Pas trop quoi</a:t>
            </a:r>
          </a:p>
          <a:p>
            <a:endParaRPr lang="fr-FR" sz="1100" b="1" i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fr-FR" sz="1000" b="1" dirty="0"/>
              <a:t>Résoudre : </a:t>
            </a:r>
            <a:r>
              <a:rPr lang="fr-FR" sz="1000" dirty="0"/>
              <a:t>à partir des modèles retenus :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choisir </a:t>
            </a:r>
            <a:r>
              <a:rPr lang="fr-FR" sz="1000" dirty="0"/>
              <a:t>une méthode de résolution analytique, graphique, numérique </a:t>
            </a:r>
            <a:r>
              <a:rPr lang="fr-FR" sz="1000" dirty="0" smtClean="0"/>
              <a:t>;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mettre </a:t>
            </a:r>
            <a:r>
              <a:rPr lang="fr-FR" sz="1000" dirty="0"/>
              <a:t>en </a:t>
            </a:r>
            <a:r>
              <a:rPr lang="fr-FR" sz="1000" dirty="0" smtClean="0"/>
              <a:t>œuvre </a:t>
            </a:r>
            <a:r>
              <a:rPr lang="fr-FR" sz="1000" dirty="0"/>
              <a:t>une méthode de résolution.</a:t>
            </a:r>
          </a:p>
          <a:p>
            <a:pPr algn="just"/>
            <a:r>
              <a:rPr lang="fr-FR" sz="1000" i="1" dirty="0" err="1"/>
              <a:t>Rés</a:t>
            </a:r>
            <a:r>
              <a:rPr lang="fr-FR" sz="1000" i="1" dirty="0"/>
              <a:t> – C1.1 : </a:t>
            </a:r>
            <a:r>
              <a:rPr lang="fr-FR" sz="1000" dirty="0"/>
              <a:t>Loi entrée sortie géométrique et cinématique – Fermeture géométrique.</a:t>
            </a:r>
            <a:endParaRPr lang="fr-FR" sz="1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480920" y="7313329"/>
            <a:ext cx="4680520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8325"/>
              </p:ext>
            </p:extLst>
          </p:nvPr>
        </p:nvGraphicFramePr>
        <p:xfrm>
          <a:off x="6688832" y="6545576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90695"/>
              </p:ext>
            </p:extLst>
          </p:nvPr>
        </p:nvGraphicFramePr>
        <p:xfrm>
          <a:off x="9317554" y="4061460"/>
          <a:ext cx="285843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78"/>
                <a:gridCol w="1966936"/>
                <a:gridCol w="337320"/>
              </a:tblGrid>
              <a:tr h="158005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........................................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577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1" baseline="0" dirty="0" smtClean="0">
                          <a:solidFill>
                            <a:sysClr val="windowText" lastClr="000000"/>
                          </a:solidFill>
                        </a:rPr>
                        <a:t> 1.1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 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Titre 1.2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marL="0" marR="0" indent="0" algn="l" defTabSz="12219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1.2.1</a:t>
                      </a: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</a:t>
                      </a:r>
                      <a:endParaRPr lang="fr-FR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651">
                <a:tc>
                  <a:txBody>
                    <a:bodyPr/>
                    <a:lstStyle/>
                    <a:p>
                      <a:pPr algn="l"/>
                      <a:r>
                        <a:rPr lang="fr-FR" sz="1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1.2.2</a:t>
                      </a:r>
                    </a:p>
                  </a:txBody>
                  <a:tcPr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000" b="0" baseline="0" dirty="0" smtClean="0">
                          <a:solidFill>
                            <a:sysClr val="windowText" lastClr="000000"/>
                          </a:solidFill>
                        </a:rPr>
                        <a:t> 1.2.2 …………………………………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fr-F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546">
                <a:tc>
                  <a:txBody>
                    <a:bodyPr/>
                    <a:lstStyle/>
                    <a:p>
                      <a:pPr algn="l"/>
                      <a:r>
                        <a:rPr lang="fr-FR" sz="105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2 </a:t>
                      </a:r>
                      <a:r>
                        <a:rPr lang="fr-FR" sz="1050" b="1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05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.......................................</a:t>
                      </a:r>
                      <a:endParaRPr lang="fr-FR" sz="105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5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fr-FR" sz="105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4" y="4062088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7120880" y="9121080"/>
            <a:ext cx="5040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8183360" y="1920280"/>
            <a:ext cx="0" cy="1646605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 descr="C:\Users\Xavier\Dropbox\LivreSII_Vuibert\TD_01_LoisES_ProtheseTranstibiale\images\pro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4" y="1995930"/>
            <a:ext cx="1372822" cy="14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1441360" y="120080"/>
            <a:ext cx="0" cy="936237"/>
          </a:xfrm>
          <a:prstGeom prst="line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6616823" y="120080"/>
            <a:ext cx="4834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800" b="1" cap="small" dirty="0"/>
              <a:t>Étude cinématique des systèmes de solides de la chaîne </a:t>
            </a:r>
            <a:r>
              <a:rPr lang="fr-FR" sz="1800" b="1" cap="small" dirty="0" smtClean="0"/>
              <a:t>d'énergie</a:t>
            </a:r>
          </a:p>
          <a:p>
            <a:pPr algn="r"/>
            <a:r>
              <a:rPr lang="fr-FR" sz="1800" b="1" cap="small" dirty="0"/>
              <a:t>Analyser, Modéliser, </a:t>
            </a:r>
            <a:r>
              <a:rPr lang="fr-FR" sz="1800" b="1" cap="small" dirty="0" smtClean="0"/>
              <a:t>Résoudre</a:t>
            </a:r>
            <a:endParaRPr lang="fr-FR" sz="1800" b="1" cap="small" dirty="0"/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6040760" y="43881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5">
                    <a:lumMod val="75000"/>
                  </a:schemeClr>
                </a:solidFill>
              </a:rPr>
              <a:t>Partie 3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90648" y="397078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>
                <a:solidFill>
                  <a:schemeClr val="accent5">
                    <a:lumMod val="75000"/>
                  </a:schemeClr>
                </a:solidFill>
              </a:rPr>
              <a:t>TD 12</a:t>
            </a:r>
            <a:endParaRPr lang="fr-FR" sz="1800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83360" y="1920280"/>
            <a:ext cx="4372011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cap="small" dirty="0" smtClean="0"/>
              <a:t>Prothèse active </a:t>
            </a:r>
            <a:r>
              <a:rPr lang="fr-FR" sz="1800" b="1" cap="small" dirty="0" err="1" smtClean="0"/>
              <a:t>transtibiale</a:t>
            </a:r>
            <a:endParaRPr lang="fr-FR" sz="1800" b="1" cap="small" dirty="0" smtClean="0"/>
          </a:p>
          <a:p>
            <a:r>
              <a:rPr lang="fr-FR" sz="1100" b="1" i="1" dirty="0" smtClean="0">
                <a:solidFill>
                  <a:schemeClr val="bg1">
                    <a:lumMod val="50000"/>
                  </a:schemeClr>
                </a:solidFill>
              </a:rPr>
              <a:t>D’après Concours Mines – Ponts 2013</a:t>
            </a:r>
          </a:p>
          <a:p>
            <a:endParaRPr lang="fr-FR" sz="1100" b="1" i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fr-FR" sz="1000" b="1" dirty="0"/>
              <a:t>Résoudre : </a:t>
            </a:r>
            <a:r>
              <a:rPr lang="fr-FR" sz="1000" dirty="0"/>
              <a:t>à partir des modèles retenus :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choisir </a:t>
            </a:r>
            <a:r>
              <a:rPr lang="fr-FR" sz="1000" dirty="0"/>
              <a:t>une méthode de résolution analytique, graphique, numérique </a:t>
            </a:r>
            <a:r>
              <a:rPr lang="fr-FR" sz="1000" dirty="0" smtClean="0"/>
              <a:t>;</a:t>
            </a:r>
          </a:p>
          <a:p>
            <a:pPr marL="782406" lvl="1" indent="-171450" algn="just">
              <a:buFont typeface="Wingdings" pitchFamily="2" charset="2"/>
              <a:buChar char="§"/>
            </a:pPr>
            <a:r>
              <a:rPr lang="fr-FR" sz="1000" dirty="0" smtClean="0"/>
              <a:t>mettre </a:t>
            </a:r>
            <a:r>
              <a:rPr lang="fr-FR" sz="1000" dirty="0"/>
              <a:t>en </a:t>
            </a:r>
            <a:r>
              <a:rPr lang="fr-FR" sz="1000" dirty="0" smtClean="0"/>
              <a:t>œuvre </a:t>
            </a:r>
            <a:r>
              <a:rPr lang="fr-FR" sz="1000" dirty="0"/>
              <a:t>une méthode de résolution.</a:t>
            </a:r>
          </a:p>
          <a:p>
            <a:pPr algn="just"/>
            <a:r>
              <a:rPr lang="fr-FR" sz="1000" i="1" dirty="0" err="1"/>
              <a:t>Rés</a:t>
            </a:r>
            <a:r>
              <a:rPr lang="fr-FR" sz="1000" i="1" dirty="0"/>
              <a:t> – C1.1 : </a:t>
            </a:r>
            <a:r>
              <a:rPr lang="fr-FR" sz="1000" dirty="0"/>
              <a:t>Loi entrée sortie géométrique et cinématique – Fermeture géométrique.</a:t>
            </a:r>
            <a:endParaRPr lang="fr-FR" sz="1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480920" y="4704257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05225"/>
              </p:ext>
            </p:extLst>
          </p:nvPr>
        </p:nvGraphicFramePr>
        <p:xfrm>
          <a:off x="6688832" y="3936504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18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000200" y="46602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00200" y="1421448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05166"/>
              </p:ext>
            </p:extLst>
          </p:nvPr>
        </p:nvGraphicFramePr>
        <p:xfrm>
          <a:off x="208112" y="634792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cap="small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Titre 1</a:t>
                      </a:r>
                      <a:endParaRPr lang="fr-FR" sz="1400" cap="small" baseline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000200" y="3668217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000200" y="3668217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00200" y="4944616"/>
            <a:ext cx="4680520" cy="20928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000200" y="7191385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1000200" y="911693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000200" y="7191384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00200" y="8269178"/>
            <a:ext cx="4680520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2229020" y="310898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229020" y="120983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2229018" y="3007715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12229018" y="390665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12229017" y="4805593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2229014" y="5704532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2229014" y="660347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12229013" y="7502410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2229012" y="8401349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Séquence 1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7480920" y="466028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480920" y="1405084"/>
            <a:ext cx="4680520" cy="22467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/>
              <a:t>.</a:t>
            </a:r>
          </a:p>
          <a:p>
            <a:pPr algn="just"/>
            <a:endParaRPr lang="fr-FR" sz="1000" dirty="0"/>
          </a:p>
        </p:txBody>
      </p:sp>
      <p:graphicFrame>
        <p:nvGraphicFramePr>
          <p:cNvPr id="33" name="Tableau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9798"/>
              </p:ext>
            </p:extLst>
          </p:nvPr>
        </p:nvGraphicFramePr>
        <p:xfrm>
          <a:off x="6688832" y="706800"/>
          <a:ext cx="547260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4752528"/>
              </a:tblGrid>
              <a:tr h="245140"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fr-F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ysClr val="windowText" lastClr="000000"/>
                          </a:solidFill>
                        </a:rPr>
                        <a:t>TITRE 1</a:t>
                      </a:r>
                      <a:endParaRPr lang="fr-F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626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52">
                <a:tc>
                  <a:txBody>
                    <a:bodyPr/>
                    <a:lstStyle/>
                    <a:p>
                      <a:pPr algn="r"/>
                      <a:r>
                        <a:rPr lang="fr-FR" sz="1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1.1.1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dirty="0" smtClean="0">
                          <a:solidFill>
                            <a:sysClr val="windowText" lastClr="000000"/>
                          </a:solidFill>
                        </a:rPr>
                        <a:t>Titre</a:t>
                      </a:r>
                      <a:r>
                        <a:rPr lang="fr-FR" sz="1200" b="1" baseline="0" dirty="0" smtClean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  <a:endParaRPr lang="fr-FR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ZoneTexte 33"/>
          <p:cNvSpPr txBox="1"/>
          <p:nvPr/>
        </p:nvSpPr>
        <p:spPr>
          <a:xfrm>
            <a:off x="7480920" y="3651853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35" name="Connecteur droit 34"/>
          <p:cNvCxnSpPr/>
          <p:nvPr/>
        </p:nvCxnSpPr>
        <p:spPr>
          <a:xfrm>
            <a:off x="7480920" y="3651853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480920" y="4928252"/>
            <a:ext cx="4680520" cy="20928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  <a:p>
            <a:pPr algn="just"/>
            <a:endParaRPr lang="fr-FR" sz="1000" dirty="0"/>
          </a:p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7480920" y="7175021"/>
            <a:ext cx="468052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  <a:r>
              <a:rPr lang="fr-FR" sz="1000" dirty="0" err="1"/>
              <a:t>Excepteur</a:t>
            </a:r>
            <a:r>
              <a:rPr lang="fr-FR" sz="1000" dirty="0"/>
              <a:t> </a:t>
            </a:r>
            <a:r>
              <a:rPr lang="fr-FR" sz="1000" dirty="0" err="1"/>
              <a:t>sint</a:t>
            </a:r>
            <a:r>
              <a:rPr lang="fr-FR" sz="1000" dirty="0"/>
              <a:t> </a:t>
            </a:r>
            <a:r>
              <a:rPr lang="fr-FR" sz="1000" dirty="0" err="1"/>
              <a:t>occaecat</a:t>
            </a:r>
            <a:r>
              <a:rPr lang="fr-FR" sz="1000" dirty="0"/>
              <a:t> </a:t>
            </a:r>
            <a:r>
              <a:rPr lang="fr-FR" sz="1000" dirty="0" err="1"/>
              <a:t>cupidatat</a:t>
            </a:r>
            <a:r>
              <a:rPr lang="fr-FR" sz="1000" dirty="0"/>
              <a:t> non </a:t>
            </a:r>
            <a:r>
              <a:rPr lang="fr-FR" sz="1000" dirty="0" err="1"/>
              <a:t>proident</a:t>
            </a:r>
            <a:r>
              <a:rPr lang="fr-FR" sz="1000" dirty="0"/>
              <a:t>, </a:t>
            </a:r>
            <a:r>
              <a:rPr lang="fr-FR" sz="1000" dirty="0" err="1"/>
              <a:t>sunt</a:t>
            </a:r>
            <a:r>
              <a:rPr lang="fr-FR" sz="1000" dirty="0"/>
              <a:t> in culpa qui officia </a:t>
            </a:r>
            <a:r>
              <a:rPr lang="fr-FR" sz="1000" dirty="0" err="1"/>
              <a:t>deserunt</a:t>
            </a:r>
            <a:r>
              <a:rPr lang="fr-FR" sz="1000" dirty="0"/>
              <a:t> mollit </a:t>
            </a:r>
            <a:r>
              <a:rPr lang="fr-FR" sz="1000" dirty="0" err="1"/>
              <a:t>anim</a:t>
            </a:r>
            <a:r>
              <a:rPr lang="fr-FR" sz="1000" dirty="0"/>
              <a:t> id est </a:t>
            </a:r>
            <a:r>
              <a:rPr lang="fr-FR" sz="1000" dirty="0" err="1"/>
              <a:t>laborum</a:t>
            </a:r>
            <a:r>
              <a:rPr lang="fr-FR" sz="1000" dirty="0" smtClean="0"/>
              <a:t>.</a:t>
            </a:r>
          </a:p>
        </p:txBody>
      </p:sp>
      <p:cxnSp>
        <p:nvCxnSpPr>
          <p:cNvPr id="38" name="Connecteur droit 37"/>
          <p:cNvCxnSpPr/>
          <p:nvPr/>
        </p:nvCxnSpPr>
        <p:spPr>
          <a:xfrm>
            <a:off x="7480920" y="9100574"/>
            <a:ext cx="468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7480920" y="7175020"/>
            <a:ext cx="0" cy="101566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7480920" y="8252814"/>
            <a:ext cx="4680520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fr-FR" sz="1000" dirty="0" err="1"/>
              <a:t>Lorem</a:t>
            </a:r>
            <a:r>
              <a:rPr lang="fr-FR" sz="1000" dirty="0"/>
              <a:t> </a:t>
            </a:r>
            <a:r>
              <a:rPr lang="fr-FR" sz="1000" dirty="0" err="1"/>
              <a:t>ipsum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</a:t>
            </a:r>
            <a:r>
              <a:rPr lang="fr-FR" sz="1000" dirty="0" err="1"/>
              <a:t>sit</a:t>
            </a:r>
            <a:r>
              <a:rPr lang="fr-FR" sz="1000" dirty="0"/>
              <a:t> </a:t>
            </a:r>
            <a:r>
              <a:rPr lang="fr-FR" sz="1000" dirty="0" err="1"/>
              <a:t>amet</a:t>
            </a:r>
            <a:r>
              <a:rPr lang="fr-FR" sz="1000" dirty="0"/>
              <a:t>, </a:t>
            </a:r>
            <a:r>
              <a:rPr lang="fr-FR" sz="1000" dirty="0" err="1"/>
              <a:t>consectetur</a:t>
            </a:r>
            <a:r>
              <a:rPr lang="fr-FR" sz="1000" dirty="0"/>
              <a:t> </a:t>
            </a:r>
            <a:r>
              <a:rPr lang="fr-FR" sz="1000" dirty="0" err="1"/>
              <a:t>adipiscing</a:t>
            </a:r>
            <a:r>
              <a:rPr lang="fr-FR" sz="1000" dirty="0"/>
              <a:t> </a:t>
            </a:r>
            <a:r>
              <a:rPr lang="fr-FR" sz="1000" dirty="0" err="1"/>
              <a:t>elit</a:t>
            </a:r>
            <a:r>
              <a:rPr lang="fr-FR" sz="1000" dirty="0"/>
              <a:t>, </a:t>
            </a:r>
            <a:r>
              <a:rPr lang="fr-FR" sz="1000" dirty="0" err="1"/>
              <a:t>sed</a:t>
            </a:r>
            <a:r>
              <a:rPr lang="fr-FR" sz="1000" dirty="0"/>
              <a:t> do </a:t>
            </a:r>
            <a:r>
              <a:rPr lang="fr-FR" sz="1000" dirty="0" err="1"/>
              <a:t>eiusmod</a:t>
            </a:r>
            <a:r>
              <a:rPr lang="fr-FR" sz="1000" dirty="0"/>
              <a:t> </a:t>
            </a:r>
            <a:r>
              <a:rPr lang="fr-FR" sz="1000" dirty="0" err="1"/>
              <a:t>tempor</a:t>
            </a:r>
            <a:r>
              <a:rPr lang="fr-FR" sz="1000" dirty="0"/>
              <a:t> </a:t>
            </a:r>
            <a:r>
              <a:rPr lang="fr-FR" sz="1000" dirty="0" err="1"/>
              <a:t>incididunt</a:t>
            </a:r>
            <a:r>
              <a:rPr lang="fr-FR" sz="1000" dirty="0"/>
              <a:t> ut </a:t>
            </a:r>
            <a:r>
              <a:rPr lang="fr-FR" sz="1000" dirty="0" err="1"/>
              <a:t>labore</a:t>
            </a:r>
            <a:r>
              <a:rPr lang="fr-FR" sz="1000" dirty="0"/>
              <a:t> et </a:t>
            </a:r>
            <a:r>
              <a:rPr lang="fr-FR" sz="1000" dirty="0" err="1"/>
              <a:t>dolore</a:t>
            </a:r>
            <a:r>
              <a:rPr lang="fr-FR" sz="1000" dirty="0"/>
              <a:t> magna </a:t>
            </a:r>
            <a:r>
              <a:rPr lang="fr-FR" sz="1000" dirty="0" err="1"/>
              <a:t>aliqua</a:t>
            </a:r>
            <a:r>
              <a:rPr lang="fr-FR" sz="1000" dirty="0"/>
              <a:t>. Ut </a:t>
            </a:r>
            <a:r>
              <a:rPr lang="fr-FR" sz="1000" dirty="0" err="1"/>
              <a:t>enim</a:t>
            </a:r>
            <a:r>
              <a:rPr lang="fr-FR" sz="1000" dirty="0"/>
              <a:t> ad </a:t>
            </a:r>
            <a:r>
              <a:rPr lang="fr-FR" sz="1000" dirty="0" err="1"/>
              <a:t>minim</a:t>
            </a:r>
            <a:r>
              <a:rPr lang="fr-FR" sz="1000" dirty="0"/>
              <a:t> </a:t>
            </a:r>
            <a:r>
              <a:rPr lang="fr-FR" sz="1000" dirty="0" err="1"/>
              <a:t>veniam</a:t>
            </a:r>
            <a:r>
              <a:rPr lang="fr-FR" sz="1000" dirty="0"/>
              <a:t>, </a:t>
            </a:r>
            <a:r>
              <a:rPr lang="fr-FR" sz="1000" dirty="0" err="1"/>
              <a:t>quis</a:t>
            </a:r>
            <a:r>
              <a:rPr lang="fr-FR" sz="1000" dirty="0"/>
              <a:t> </a:t>
            </a:r>
            <a:r>
              <a:rPr lang="fr-FR" sz="1000" dirty="0" err="1"/>
              <a:t>nostrud</a:t>
            </a:r>
            <a:r>
              <a:rPr lang="fr-FR" sz="1000" dirty="0"/>
              <a:t> </a:t>
            </a:r>
            <a:r>
              <a:rPr lang="fr-FR" sz="1000" dirty="0" err="1"/>
              <a:t>exercitation</a:t>
            </a:r>
            <a:r>
              <a:rPr lang="fr-FR" sz="1000" dirty="0"/>
              <a:t> </a:t>
            </a:r>
            <a:r>
              <a:rPr lang="fr-FR" sz="1000" dirty="0" err="1"/>
              <a:t>ullamco</a:t>
            </a:r>
            <a:r>
              <a:rPr lang="fr-FR" sz="1000" dirty="0"/>
              <a:t> </a:t>
            </a:r>
            <a:r>
              <a:rPr lang="fr-FR" sz="1000" dirty="0" err="1"/>
              <a:t>laboris</a:t>
            </a:r>
            <a:r>
              <a:rPr lang="fr-FR" sz="1000" dirty="0"/>
              <a:t> </a:t>
            </a:r>
            <a:r>
              <a:rPr lang="fr-FR" sz="1000" dirty="0" err="1"/>
              <a:t>nisi</a:t>
            </a:r>
            <a:r>
              <a:rPr lang="fr-FR" sz="1000" dirty="0"/>
              <a:t> ut </a:t>
            </a:r>
            <a:r>
              <a:rPr lang="fr-FR" sz="1000" dirty="0" err="1"/>
              <a:t>aliquip</a:t>
            </a:r>
            <a:r>
              <a:rPr lang="fr-FR" sz="1000" dirty="0"/>
              <a:t> ex </a:t>
            </a:r>
            <a:r>
              <a:rPr lang="fr-FR" sz="1000" dirty="0" err="1"/>
              <a:t>ea</a:t>
            </a:r>
            <a:r>
              <a:rPr lang="fr-FR" sz="1000" dirty="0"/>
              <a:t> </a:t>
            </a:r>
            <a:r>
              <a:rPr lang="fr-FR" sz="1000" dirty="0" err="1"/>
              <a:t>commodo</a:t>
            </a:r>
            <a:r>
              <a:rPr lang="fr-FR" sz="1000" dirty="0"/>
              <a:t> </a:t>
            </a:r>
            <a:r>
              <a:rPr lang="fr-FR" sz="1000" dirty="0" err="1"/>
              <a:t>consequat</a:t>
            </a:r>
            <a:r>
              <a:rPr lang="fr-FR" sz="1000" dirty="0"/>
              <a:t>. Duis </a:t>
            </a:r>
            <a:r>
              <a:rPr lang="fr-FR" sz="1000" dirty="0" err="1"/>
              <a:t>aute</a:t>
            </a:r>
            <a:r>
              <a:rPr lang="fr-FR" sz="1000" dirty="0"/>
              <a:t> </a:t>
            </a:r>
            <a:r>
              <a:rPr lang="fr-FR" sz="1000" dirty="0" err="1"/>
              <a:t>irure</a:t>
            </a:r>
            <a:r>
              <a:rPr lang="fr-FR" sz="1000" dirty="0"/>
              <a:t> </a:t>
            </a:r>
            <a:r>
              <a:rPr lang="fr-FR" sz="1000" dirty="0" err="1"/>
              <a:t>dolor</a:t>
            </a:r>
            <a:r>
              <a:rPr lang="fr-FR" sz="1000" dirty="0"/>
              <a:t> in </a:t>
            </a:r>
            <a:r>
              <a:rPr lang="fr-FR" sz="1000" dirty="0" err="1"/>
              <a:t>reprehenderit</a:t>
            </a:r>
            <a:r>
              <a:rPr lang="fr-FR" sz="1000" dirty="0"/>
              <a:t> in </a:t>
            </a:r>
            <a:r>
              <a:rPr lang="fr-FR" sz="1000" dirty="0" err="1"/>
              <a:t>voluptate</a:t>
            </a:r>
            <a:r>
              <a:rPr lang="fr-FR" sz="1000" dirty="0"/>
              <a:t> </a:t>
            </a:r>
            <a:r>
              <a:rPr lang="fr-FR" sz="1000" dirty="0" err="1"/>
              <a:t>velit</a:t>
            </a:r>
            <a:r>
              <a:rPr lang="fr-FR" sz="1000" dirty="0"/>
              <a:t> esse </a:t>
            </a:r>
            <a:r>
              <a:rPr lang="fr-FR" sz="1000" dirty="0" err="1"/>
              <a:t>cillum</a:t>
            </a:r>
            <a:r>
              <a:rPr lang="fr-FR" sz="1000" dirty="0"/>
              <a:t> </a:t>
            </a:r>
            <a:r>
              <a:rPr lang="fr-FR" sz="1000" dirty="0" err="1"/>
              <a:t>dolore</a:t>
            </a:r>
            <a:r>
              <a:rPr lang="fr-FR" sz="1000" dirty="0"/>
              <a:t> eu </a:t>
            </a:r>
            <a:r>
              <a:rPr lang="fr-FR" sz="1000" dirty="0" err="1"/>
              <a:t>fugiat</a:t>
            </a:r>
            <a:r>
              <a:rPr lang="fr-FR" sz="1000" dirty="0"/>
              <a:t> </a:t>
            </a:r>
            <a:r>
              <a:rPr lang="fr-FR" sz="1000" dirty="0" err="1"/>
              <a:t>nulla</a:t>
            </a:r>
            <a:r>
              <a:rPr lang="fr-FR" sz="1000" dirty="0"/>
              <a:t> </a:t>
            </a:r>
            <a:r>
              <a:rPr lang="fr-FR" sz="1000" dirty="0" err="1"/>
              <a:t>pariatur</a:t>
            </a:r>
            <a:r>
              <a:rPr lang="fr-FR" sz="1000" dirty="0"/>
              <a:t>.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555379" y="-15462"/>
            <a:ext cx="398149" cy="96166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12229019" y="2108776"/>
            <a:ext cx="89893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5">
                    <a:lumMod val="50000"/>
                  </a:schemeClr>
                </a:solidFill>
              </a:rPr>
              <a:t>Partie 3</a:t>
            </a:r>
          </a:p>
        </p:txBody>
      </p:sp>
    </p:spTree>
    <p:extLst>
      <p:ext uri="{BB962C8B-B14F-4D97-AF65-F5344CB8AC3E}">
        <p14:creationId xmlns:p14="http://schemas.microsoft.com/office/powerpoint/2010/main" val="262676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32" y="1920280"/>
            <a:ext cx="7560000" cy="360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44415" y="1920280"/>
            <a:ext cx="59038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b="1" i="1" dirty="0">
                <a:solidFill>
                  <a:schemeClr val="bg1"/>
                </a:solidFill>
              </a:rPr>
              <a:t>http://www.airbus.com/galleries/photo-gallery/dg/idp/47432-hafei-automated-laying-machine</a:t>
            </a:r>
            <a:r>
              <a:rPr lang="fr-FR" sz="800" b="1" i="1" dirty="0" smtClean="0">
                <a:solidFill>
                  <a:schemeClr val="bg1"/>
                </a:solidFill>
              </a:rPr>
              <a:t>/</a:t>
            </a:r>
            <a:endParaRPr lang="fr-FR" sz="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038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1727</Words>
  <Application>Microsoft Office PowerPoint</Application>
  <PresentationFormat>A3 (297 x 420 mm)</PresentationFormat>
  <Paragraphs>197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48</cp:revision>
  <dcterms:created xsi:type="dcterms:W3CDTF">2015-06-28T08:06:36Z</dcterms:created>
  <dcterms:modified xsi:type="dcterms:W3CDTF">2015-07-06T20:09:55Z</dcterms:modified>
</cp:coreProperties>
</file>